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6"/>
  </p:handoutMasterIdLst>
  <p:sldIdLst>
    <p:sldId id="256" r:id="rId2"/>
    <p:sldId id="257" r:id="rId3"/>
    <p:sldId id="259" r:id="rId4"/>
    <p:sldId id="278" r:id="rId5"/>
    <p:sldId id="296" r:id="rId6"/>
    <p:sldId id="279" r:id="rId7"/>
    <p:sldId id="280" r:id="rId8"/>
    <p:sldId id="283" r:id="rId9"/>
    <p:sldId id="285" r:id="rId10"/>
    <p:sldId id="281" r:id="rId11"/>
    <p:sldId id="298" r:id="rId12"/>
    <p:sldId id="282" r:id="rId13"/>
    <p:sldId id="286" r:id="rId14"/>
    <p:sldId id="287" r:id="rId15"/>
    <p:sldId id="274" r:id="rId16"/>
    <p:sldId id="288" r:id="rId17"/>
    <p:sldId id="273" r:id="rId18"/>
    <p:sldId id="290" r:id="rId19"/>
    <p:sldId id="269" r:id="rId20"/>
    <p:sldId id="291" r:id="rId21"/>
    <p:sldId id="293" r:id="rId22"/>
    <p:sldId id="294" r:id="rId23"/>
    <p:sldId id="295" r:id="rId24"/>
    <p:sldId id="271" r:id="rId25"/>
    <p:sldId id="270" r:id="rId26"/>
    <p:sldId id="272" r:id="rId27"/>
    <p:sldId id="289" r:id="rId28"/>
    <p:sldId id="297" r:id="rId29"/>
    <p:sldId id="275" r:id="rId30"/>
    <p:sldId id="260" r:id="rId31"/>
    <p:sldId id="276" r:id="rId32"/>
    <p:sldId id="263" r:id="rId33"/>
    <p:sldId id="264" r:id="rId34"/>
    <p:sldId id="262" r:id="rId3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5F5F8-57D3-4574-A6CE-B18340ACCD43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B2AA4-5011-4240-AD0A-638A72957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0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9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9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63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8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9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5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3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2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BC3A7-ABF8-410A-857C-42FA5FDD662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53C57-3DE2-419C-9A13-D4E72168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0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Wrist </a:t>
            </a:r>
            <a:r>
              <a:rPr lang="en-US" dirty="0"/>
              <a:t>and Hand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ANAT 505</a:t>
            </a:r>
          </a:p>
          <a:p>
            <a:r>
              <a:rPr lang="en-US" dirty="0"/>
              <a:t>Pacific Northwest University of Health Sciences</a:t>
            </a:r>
          </a:p>
          <a:p>
            <a:r>
              <a:rPr lang="en-US" dirty="0"/>
              <a:t>Ron Walser, DPT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26" y="5996226"/>
            <a:ext cx="9893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 recording of this lecture should be considered “unedited”.  If there is a discrepancy between a recording and your class handout, please consider the handout to be correct unless notified otherwise.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work may be protected by copyright (Title 17, U.S. Code).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00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MCP, PIP, DIP joints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861" y="1266940"/>
            <a:ext cx="8004139" cy="5591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138" y="1820487"/>
            <a:ext cx="35523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Metacarpophalangeal = MCP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Movements include flexion, extension, adduction, abduction and circumduction.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metacarpophalangeal joint movements are only flexion and extension.</a:t>
            </a:r>
          </a:p>
          <a:p>
            <a:endParaRPr lang="en-US" dirty="0"/>
          </a:p>
          <a:p>
            <a:r>
              <a:rPr lang="en-US" b="1" dirty="0"/>
              <a:t>Proximal Interphalangeal = PIP</a:t>
            </a:r>
          </a:p>
          <a:p>
            <a:r>
              <a:rPr lang="en-US" b="1" dirty="0"/>
              <a:t>Distal Interphalangeal = DIP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Movements are flexion and extension. 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284684" y="1586429"/>
            <a:ext cx="1090670" cy="4627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576193" y="1443210"/>
            <a:ext cx="1498294" cy="3772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851614" y="2291508"/>
            <a:ext cx="771181" cy="4847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72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C75C-A299-43B5-8F8F-FDFB7592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 Range of Motion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714D26-4D00-42C2-82ED-998CAE652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85" y="1811247"/>
            <a:ext cx="11154834" cy="2834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8C9C9-408A-473C-9A74-A81E4C83E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4766447"/>
            <a:ext cx="5464492" cy="2091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A26C60-8768-6354-B8CA-F0E9FB025AEC}"/>
              </a:ext>
            </a:extLst>
          </p:cNvPr>
          <p:cNvSpPr txBox="1"/>
          <p:nvPr/>
        </p:nvSpPr>
        <p:spPr>
          <a:xfrm>
            <a:off x="7392837" y="5378007"/>
            <a:ext cx="15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digit!!!!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3C4F5B-3A67-7E4B-B13D-271AB8DE572E}"/>
              </a:ext>
            </a:extLst>
          </p:cNvPr>
          <p:cNvCxnSpPr/>
          <p:nvPr/>
        </p:nvCxnSpPr>
        <p:spPr>
          <a:xfrm flipV="1">
            <a:off x="7919049" y="4645887"/>
            <a:ext cx="0" cy="7542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837"/>
    </mc:Choice>
    <mc:Fallback xmlns="">
      <p:transition spd="slow" advTm="13983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Movements of 1</a:t>
            </a:r>
            <a:r>
              <a:rPr lang="en-US" baseline="30000" dirty="0"/>
              <a:t>st</a:t>
            </a:r>
            <a:r>
              <a:rPr lang="en-US" dirty="0"/>
              <a:t> digit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9677"/>
            <a:ext cx="10515600" cy="308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Palmar carpal ligament &amp; Flexor Retinaculum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136"/>
          <a:stretch/>
        </p:blipFill>
        <p:spPr>
          <a:xfrm>
            <a:off x="3128437" y="1388125"/>
            <a:ext cx="8701011" cy="50572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17725" y="3161841"/>
            <a:ext cx="1520328" cy="2423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73658" y="2820318"/>
            <a:ext cx="1938969" cy="275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54207" y="2633031"/>
            <a:ext cx="1619480" cy="253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84713" y="3916761"/>
            <a:ext cx="1002535" cy="2255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617725" y="5078776"/>
            <a:ext cx="2346593" cy="561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34045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0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Carpal tunnel</a:t>
            </a:r>
          </a:p>
        </p:txBody>
      </p:sp>
      <p:pic>
        <p:nvPicPr>
          <p:cNvPr id="13314" name="Picture 2" descr="https://d1niluoi1dd30v.cloudfront.net/C20110061707/B9780702051319000079/f007-092a-9780702051319.jpg?Signature=LvktNi7coi5oG-hWukv7QrUwEkfSXANqKxawK%7EblHGBmSH7kyQGa8huqeuhl-3QjDxiQlAs1PppRMeyC5jS2M4p6eGhCJ4nwmMBG6-5n4kIKwakBXu8FrCxoMMe-Gb2JpaBAfKDaZbQAUoLp0Kka4bJvnBvBVGEknoGEVHCM8J0_&amp;Expires=1537472223&amp;Key-Pair-Id=APKAICLNFGBCWWYGVIZ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40" y="1608659"/>
            <a:ext cx="3857487" cy="46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d1niluoi1dd30v.cloudfront.net/C20110061707/B9780702051319000079/f007-095-9780702051319.jpg?Signature=JUJ6eUFluiC-DV6x0Hx%7EBiaBDhZI8XcfdbZsXEH1CoMGMECNiasiM63IvhF0MDyTeEM5Ja3X8e0x449sqK5wAyJfQyJov6DYJTWHOgoM6MK9LoB2FCTEeksMQA1310AXhkNN2Pze47oAsj7DzszK%7Exefg58yVtd2ceW7IfOmG44_&amp;Expires=1537472297&amp;Key-Pair-Id=APKAICLNFGBCWWYGVIZQ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18"/>
          <a:stretch/>
        </p:blipFill>
        <p:spPr bwMode="auto">
          <a:xfrm>
            <a:off x="4914240" y="2092536"/>
            <a:ext cx="6439560" cy="32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08526" y="1608659"/>
            <a:ext cx="94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Medial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368809" y="1793325"/>
            <a:ext cx="108896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57777" y="1608659"/>
            <a:ext cx="86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Lateral</a:t>
            </a:r>
          </a:p>
        </p:txBody>
      </p:sp>
      <p:sp>
        <p:nvSpPr>
          <p:cNvPr id="3" name="Rectangle 2"/>
          <p:cNvSpPr/>
          <p:nvPr/>
        </p:nvSpPr>
        <p:spPr>
          <a:xfrm>
            <a:off x="9551624" y="3018622"/>
            <a:ext cx="1674564" cy="253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989764" y="2511846"/>
            <a:ext cx="903383" cy="220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66063" y="2886419"/>
            <a:ext cx="1242463" cy="3084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5046" y="3613533"/>
            <a:ext cx="1134737" cy="3084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74481" y="6548422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204600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Palmar aponeurosis</a:t>
            </a:r>
          </a:p>
        </p:txBody>
      </p:sp>
      <p:pic>
        <p:nvPicPr>
          <p:cNvPr id="1026" name="Picture 2" descr="https://d1niluoi1dd30v.cloudfront.net/C20110061707/B9780702051319000079/f007-096-9780702051319.jpg?Signature=FMLvLUUiqD6WapuDpB0GXV4m5HivGz1OmmdD9R-lT9RHW3VKJmnfyCqGh9nzXe3e57noBkNaaBfC1hAu4FiFZoauzd6XqGQ3lE1dk3J3xkGSPLWv53SFJ4Fj7naSAj7j9YaqoMgv1hGfiNpBdtAebd8iBikpR%7EJqhYR%7EG%7Es2o-4_&amp;Expires=1537301445&amp;Key-Pair-Id=APKAICLNFGBCWWYGVIZ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654" y="194013"/>
            <a:ext cx="3829905" cy="60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80" y="1484051"/>
            <a:ext cx="3980441" cy="49828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427904" y="5398265"/>
            <a:ext cx="1222873" cy="9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73658" y="5213599"/>
            <a:ext cx="245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Palmaris longus tendon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6161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74881" y="6567355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ADB718-4CAF-1415-68B3-4EAA269FDC8E}"/>
              </a:ext>
            </a:extLst>
          </p:cNvPr>
          <p:cNvCxnSpPr/>
          <p:nvPr/>
        </p:nvCxnSpPr>
        <p:spPr>
          <a:xfrm flipH="1">
            <a:off x="8919713" y="4520242"/>
            <a:ext cx="1276710" cy="693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DBC83F-4F4F-9E6E-3E66-8245053F1ADB}"/>
              </a:ext>
            </a:extLst>
          </p:cNvPr>
          <p:cNvSpPr txBox="1"/>
          <p:nvPr/>
        </p:nvSpPr>
        <p:spPr>
          <a:xfrm>
            <a:off x="10196423" y="4252823"/>
            <a:ext cx="168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Palmar carpal ligament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EE88BA9-FE63-5FC8-07C7-1C46ED9AEF9D}"/>
              </a:ext>
            </a:extLst>
          </p:cNvPr>
          <p:cNvSpPr/>
          <p:nvPr/>
        </p:nvSpPr>
        <p:spPr>
          <a:xfrm rot="16200000">
            <a:off x="8121089" y="2906120"/>
            <a:ext cx="362310" cy="1276711"/>
          </a:xfrm>
          <a:prstGeom prst="rightBrace">
            <a:avLst>
              <a:gd name="adj1" fmla="val 25000"/>
              <a:gd name="adj2" fmla="val 5176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886D37-5C03-B2B5-4372-6344A1EF2135}"/>
              </a:ext>
            </a:extLst>
          </p:cNvPr>
          <p:cNvCxnSpPr>
            <a:cxnSpLocks/>
          </p:cNvCxnSpPr>
          <p:nvPr/>
        </p:nvCxnSpPr>
        <p:spPr>
          <a:xfrm flipH="1">
            <a:off x="8309080" y="2204596"/>
            <a:ext cx="1460520" cy="1218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06783B-F6F6-8BF3-7029-B46A2CD09CA2}"/>
              </a:ext>
            </a:extLst>
          </p:cNvPr>
          <p:cNvSpPr txBox="1"/>
          <p:nvPr/>
        </p:nvSpPr>
        <p:spPr>
          <a:xfrm>
            <a:off x="9769600" y="2053087"/>
            <a:ext cx="210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Palmar aponeurosis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01D256-3E2E-FBBC-45A9-0D1D1E502563}"/>
              </a:ext>
            </a:extLst>
          </p:cNvPr>
          <p:cNvSpPr/>
          <p:nvPr/>
        </p:nvSpPr>
        <p:spPr>
          <a:xfrm>
            <a:off x="4382219" y="3422851"/>
            <a:ext cx="728476" cy="2174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9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Synovial Sheaths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06"/>
          <a:stretch/>
        </p:blipFill>
        <p:spPr>
          <a:xfrm>
            <a:off x="4704202" y="365125"/>
            <a:ext cx="6297058" cy="5752230"/>
          </a:xfrm>
        </p:spPr>
      </p:pic>
      <p:sp>
        <p:nvSpPr>
          <p:cNvPr id="3" name="TextBox 2"/>
          <p:cNvSpPr txBox="1"/>
          <p:nvPr/>
        </p:nvSpPr>
        <p:spPr>
          <a:xfrm>
            <a:off x="1134737" y="1690688"/>
            <a:ext cx="2985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Extensors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34045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53F7AB-E549-955E-9285-40AC6BBA10FC}"/>
              </a:ext>
            </a:extLst>
          </p:cNvPr>
          <p:cNvSpPr/>
          <p:nvPr/>
        </p:nvSpPr>
        <p:spPr>
          <a:xfrm>
            <a:off x="9765102" y="2907102"/>
            <a:ext cx="1236158" cy="3450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D8946A-AD18-EFE1-2BBB-DDD9C4DDA194}"/>
              </a:ext>
            </a:extLst>
          </p:cNvPr>
          <p:cNvCxnSpPr/>
          <p:nvPr/>
        </p:nvCxnSpPr>
        <p:spPr>
          <a:xfrm>
            <a:off x="4704202" y="1061049"/>
            <a:ext cx="3810070" cy="1966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73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Synovial sheaths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97" y="455915"/>
            <a:ext cx="5008437" cy="604762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" t="45441" r="31245" b="-431"/>
          <a:stretch/>
        </p:blipFill>
        <p:spPr>
          <a:xfrm>
            <a:off x="838200" y="1839818"/>
            <a:ext cx="4956672" cy="47868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1436" y="1506022"/>
            <a:ext cx="33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Flexors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4862" y="4627084"/>
            <a:ext cx="1929360" cy="3745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76231" y="1690688"/>
            <a:ext cx="605928" cy="116268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72848" y="4060237"/>
            <a:ext cx="1696598" cy="4456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41886" y="4060237"/>
            <a:ext cx="91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Radial bursa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4026" y="4583538"/>
            <a:ext cx="89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Ulnar bursa</a:t>
            </a:r>
          </a:p>
        </p:txBody>
      </p:sp>
    </p:spTree>
    <p:extLst>
      <p:ext uri="{BB962C8B-B14F-4D97-AF65-F5344CB8AC3E}">
        <p14:creationId xmlns:p14="http://schemas.microsoft.com/office/powerpoint/2010/main" val="38104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Fibrous digital sheaths</a:t>
            </a:r>
          </a:p>
        </p:txBody>
      </p:sp>
      <p:pic>
        <p:nvPicPr>
          <p:cNvPr id="4" name="Content Placeholder 3" descr="I:\Netter 7th Ed\Upper Limb\Netter 451.jp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7"/>
          <a:stretch/>
        </p:blipFill>
        <p:spPr bwMode="auto">
          <a:xfrm>
            <a:off x="1502875" y="2544024"/>
            <a:ext cx="9270749" cy="21338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34045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4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Thenar</a:t>
            </a:r>
            <a:r>
              <a:rPr lang="en-US" dirty="0"/>
              <a:t> muscles</a:t>
            </a:r>
          </a:p>
        </p:txBody>
      </p:sp>
      <p:pic>
        <p:nvPicPr>
          <p:cNvPr id="6146" name="Picture 2" descr="https://d1niluoi1dd30v.cloudfront.net/C20110061707/B9780702051319000079/f007-103-9780702051319.jpg?Signature=PCWObw-jMsPZyF2kGktRLQ9NLv1D2OkWRbyzuakB2ZZPDAvVI7WrJw5TVjxZJSnul%7E6NJ%7Ecl4fyecVm-W-1h19BuYtujbcUB5%7EHcm%7E0WcLG46FUoR8GjXF8gq4knm6xkZst29BU1z3t7Bw3GTEK-E8LNIGPvh0Ys80hCpZEJNOs_&amp;Expires=1537301596&amp;Key-Pair-Id=APKAICLNFGBCWWYGVIZ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10" y="224027"/>
            <a:ext cx="48419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1niluoi1dd30v.cloudfront.net/C20110061707/B9780702051319000079/f007-096-9780702051319.jpg?Signature=FMLvLUUiqD6WapuDpB0GXV4m5HivGz1OmmdD9R-lT9RHW3VKJmnfyCqGh9nzXe3e57noBkNaaBfC1hAu4FiFZoauzd6XqGQ3lE1dk3J3xkGSPLWv53SFJ4Fj7naSAj7j9YaqoMgv1hGfiNpBdtAebd8iBikpR%7EJqhYR%7EG%7Es2o-4_&amp;Expires=1537301445&amp;Key-Pair-Id=APKAICLNFGBCWWYGVI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856" y="2749281"/>
            <a:ext cx="2227154" cy="349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118" y="1498293"/>
            <a:ext cx="4098275" cy="424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Abductor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Pollicis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Brevis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Proximal - flexor retinaculum and tubercles of the scaphoid and trapezium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Distal - lateral side of the base of proximal phalanx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– Abduction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Innervation - recurrent branch of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nerve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Flexor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Pollicis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Brevis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Proximal - flexor retinaculum and tubercles of the scaphoid and trapezium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Distal - base of proximal phalanx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- Flexion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Innervation – Superficial head is recurrent branch of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nerve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Deep head is deep branch of ulnar nerve.</a:t>
            </a:r>
          </a:p>
        </p:txBody>
      </p:sp>
      <p:sp>
        <p:nvSpPr>
          <p:cNvPr id="4" name="Rectangle 3"/>
          <p:cNvSpPr/>
          <p:nvPr/>
        </p:nvSpPr>
        <p:spPr>
          <a:xfrm>
            <a:off x="9033831" y="224027"/>
            <a:ext cx="958468" cy="1410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562641" y="3745735"/>
            <a:ext cx="1079653" cy="187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95337" y="6491912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290878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Carpals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6211" y="2094807"/>
            <a:ext cx="41646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Proximal row (lateral to medial)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Scaphoid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Triquetrum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Pisiform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Distal row (lateral to medial)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Trapezium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Trapezoid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Capitate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0887" y="101480"/>
            <a:ext cx="5142395" cy="65991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34045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56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Thenar</a:t>
            </a:r>
            <a:r>
              <a:rPr lang="en-US" dirty="0"/>
              <a:t> muscles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397" y="519034"/>
            <a:ext cx="6467178" cy="58118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202" y="1586429"/>
            <a:ext cx="4428781" cy="17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Opponens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Pollicis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Proximal - flexor retinaculum and tubercles of the scaphoid and trapezium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Distal - lateral side of 1st metacarpal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- Opposition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Innervation - Recurrent branch of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nerve</a:t>
            </a:r>
            <a:endParaRPr lang="en-US" sz="1400" b="1" dirty="0"/>
          </a:p>
        </p:txBody>
      </p:sp>
      <p:sp>
        <p:nvSpPr>
          <p:cNvPr id="6" name="Rectangle 5"/>
          <p:cNvSpPr/>
          <p:nvPr/>
        </p:nvSpPr>
        <p:spPr>
          <a:xfrm>
            <a:off x="9320270" y="4461831"/>
            <a:ext cx="1123720" cy="209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77970" y="6581001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27038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Thenar</a:t>
            </a:r>
            <a:r>
              <a:rPr lang="en-US" dirty="0"/>
              <a:t> muscles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8318" y="66361"/>
            <a:ext cx="5105095" cy="6158244"/>
          </a:xfrm>
          <a:prstGeom prst="rect">
            <a:avLst/>
          </a:prstGeom>
        </p:spPr>
      </p:pic>
      <p:pic>
        <p:nvPicPr>
          <p:cNvPr id="5" name="Picture 2" descr="https://d1niluoi1dd30v.cloudfront.net/C20110061707/B9780702051319000079/f007-096-9780702051319.jpg?Signature=FMLvLUUiqD6WapuDpB0GXV4m5HivGz1OmmdD9R-lT9RHW3VKJmnfyCqGh9nzXe3e57noBkNaaBfC1hAu4FiFZoauzd6XqGQ3lE1dk3J3xkGSPLWv53SFJ4Fj7naSAj7j9YaqoMgv1hGfiNpBdtAebd8iBikpR%7EJqhYR%7EG%7Es2o-4_&amp;Expires=1537301445&amp;Key-Pair-Id=APKAICLNFGBCWWYGVI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117" y="2865776"/>
            <a:ext cx="2463201" cy="38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5589" y="1690688"/>
            <a:ext cx="4098275" cy="1475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Adductor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pollicis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Proximal - 3</a:t>
            </a:r>
            <a:r>
              <a:rPr lang="en-US" sz="14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metacarpal, capitate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Distal - base of proximal phalanx (medially)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- adduction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Innervation - deep branch of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ulnar nerve</a:t>
            </a:r>
          </a:p>
        </p:txBody>
      </p:sp>
      <p:sp>
        <p:nvSpPr>
          <p:cNvPr id="7" name="Rectangle 6"/>
          <p:cNvSpPr/>
          <p:nvPr/>
        </p:nvSpPr>
        <p:spPr>
          <a:xfrm>
            <a:off x="9816029" y="1949986"/>
            <a:ext cx="2107384" cy="3194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014333" y="4527933"/>
            <a:ext cx="1909080" cy="2533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90187" y="6546808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719792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Hypothenar</a:t>
            </a:r>
            <a:r>
              <a:rPr lang="en-US" dirty="0"/>
              <a:t> muscles</a:t>
            </a:r>
          </a:p>
        </p:txBody>
      </p:sp>
      <p:pic>
        <p:nvPicPr>
          <p:cNvPr id="4" name="Picture 2" descr="https://d1niluoi1dd30v.cloudfront.net/C20110061707/B9780702051319000079/f007-096-9780702051319.jpg?Signature=FMLvLUUiqD6WapuDpB0GXV4m5HivGz1OmmdD9R-lT9RHW3VKJmnfyCqGh9nzXe3e57noBkNaaBfC1hAu4FiFZoauzd6XqGQ3lE1dk3J3xkGSPLWv53SFJ4Fj7naSAj7j9YaqoMgv1hGfiNpBdtAebd8iBikpR%7EJqhYR%7EG%7Es2o-4_&amp;Expires=1537301445&amp;Key-Pair-Id=APKAICLNFGBCWWYGVIZ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165" y="3464937"/>
            <a:ext cx="1931257" cy="302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27" y="137765"/>
            <a:ext cx="5943854" cy="5341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1432193"/>
            <a:ext cx="3966071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Abductor Digiti Minimi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Proximal - pisiform and flexor retinaculum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Distal - medial side of base of 5</a:t>
            </a:r>
            <a:r>
              <a:rPr lang="en-US" sz="14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proximal phalanx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– abduction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Innervation - deep branch of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ulnar nerve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Flexor Digiti Minimi Brevis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Proximal - hook of hamate and flexor retinaculum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Distal - base of 5</a:t>
            </a:r>
            <a:r>
              <a:rPr lang="en-US" sz="14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proximal phalanx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- flexion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Innervation - deep branch of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ulnar nerve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7249099" y="137765"/>
            <a:ext cx="1410159" cy="227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23682" y="3547431"/>
            <a:ext cx="1211855" cy="2203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30319" y="6563429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415700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Hypothenar</a:t>
            </a:r>
            <a:r>
              <a:rPr lang="en-US" dirty="0"/>
              <a:t> muscles</a:t>
            </a:r>
          </a:p>
        </p:txBody>
      </p:sp>
      <p:pic>
        <p:nvPicPr>
          <p:cNvPr id="4" name="Picture 2" descr="https://d1niluoi1dd30v.cloudfront.net/C20110061707/B9780702051319000079/f007-096-9780702051319.jpg?Signature=FMLvLUUiqD6WapuDpB0GXV4m5HivGz1OmmdD9R-lT9RHW3VKJmnfyCqGh9nzXe3e57noBkNaaBfC1hAu4FiFZoauzd6XqGQ3lE1dk3J3xkGSPLWv53SFJ4Fj7naSAj7j9YaqoMgv1hGfiNpBdtAebd8iBikpR%7EJqhYR%7EG%7Es2o-4_&amp;Expires=1537301445&amp;Key-Pair-Id=APKAICLNFGBCWWYGVIZ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801" y="2993592"/>
            <a:ext cx="2181459" cy="341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261" y="126749"/>
            <a:ext cx="5943854" cy="53415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10159"/>
            <a:ext cx="3789802" cy="539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4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Opponens digiti minimi</a:t>
            </a:r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Attachments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Proximal - hook of hamate and flexor retinaculum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Distal - medial side of 5</a:t>
            </a:r>
            <a:r>
              <a:rPr lang="en-US" sz="1400" baseline="30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metacarpal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- flexion and lateral rotation of 5</a:t>
            </a:r>
            <a:r>
              <a:rPr lang="en-US" sz="1400" baseline="30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metacarpal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Innervation - deep branch of 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ulnar nerve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4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Palmaris Brevis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Proximal - medial border of the palmar aponeurosis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Distal - skin on medial border of the hand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- tightens the skin over the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hypothenar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eminence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Innervation -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superficial branch of the ulnar nerve</a:t>
            </a:r>
          </a:p>
          <a:p>
            <a:pPr lvl="0">
              <a:lnSpc>
                <a:spcPct val="107000"/>
              </a:lnSpc>
            </a:pPr>
            <a:endParaRPr lang="en-US" sz="14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4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4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sz="14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69446" y="3062689"/>
            <a:ext cx="1233889" cy="231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01669" y="5695721"/>
            <a:ext cx="661012" cy="2423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80937" y="6581001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1918199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Dorsal </a:t>
            </a:r>
            <a:r>
              <a:rPr lang="en-US" dirty="0" err="1"/>
              <a:t>Interossei</a:t>
            </a:r>
            <a:endParaRPr lang="en-US" dirty="0"/>
          </a:p>
        </p:txBody>
      </p:sp>
      <p:pic>
        <p:nvPicPr>
          <p:cNvPr id="4098" name="Picture 2" descr="https://d1niluoi1dd30v.cloudfront.net/C20110061707/B9780702051319000079/f007-100-9780702051319.jpg?Signature=ZCYL9-HjPS1qa6HQIoa4%7EjC9Z6GwyxO70hLP222iJWWfrZOqiS-qmA02mRvQynU743pVRxWELS%7Er0G9QZYFyw4fyzgRpxX5uFSCUH%7EK8kuQQCNc9yTEGYEJshSFelzepkvMpe0Hzri29yF3rIeMnWqL6-JvVhEmNOtct-Aedfps_&amp;Expires=1537301496&amp;Key-Pair-Id=APKAICLNFGBCWWYGVIZ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492" y="260801"/>
            <a:ext cx="3898892" cy="6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5759" y="1690688"/>
            <a:ext cx="3910988" cy="193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Dorsal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interossei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Proximal - metacarpal shafts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Distal - base of proximal phalanx of 2</a:t>
            </a:r>
            <a:r>
              <a:rPr lang="en-US" sz="14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3</a:t>
            </a:r>
            <a:r>
              <a:rPr lang="en-US" sz="14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4</a:t>
            </a:r>
            <a:r>
              <a:rPr lang="en-US" sz="14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digits.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- abduct digits away from midline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DAB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orsal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interossei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duct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Innervation - deep branch of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ulnar nerve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594034"/>
            <a:ext cx="3182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7148" y="6581001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3294247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Palmar </a:t>
            </a:r>
            <a:r>
              <a:rPr lang="en-US" dirty="0" err="1"/>
              <a:t>Interossei</a:t>
            </a:r>
            <a:endParaRPr lang="en-US" dirty="0"/>
          </a:p>
        </p:txBody>
      </p:sp>
      <p:pic>
        <p:nvPicPr>
          <p:cNvPr id="5122" name="Picture 2" descr="https://d1niluoi1dd30v.cloudfront.net/C20110061707/B9780702051319000079/f007-101-9780702051319.jpg?Signature=MRkKHwwgnHAy-VM-XK%7EvmCOiCAD2xtJW-h6JP7Rm4Bhqo-XAJeLAr8AgnN0ySHFxN5HP4qrwlIrZ0PSb6ZqE%7ElXX%7EvDfko2c4T7jBmtlMUrS5ch8lwDUtf1oopsctFvcfYI2UkcVTyxbbgk5tw3yWLHFbs2vwqFj4KO5GQJbjAQ_&amp;Expires=1537301591&amp;Key-Pair-Id=APKAICLNFGBCWWYGVIZ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43" y="79424"/>
            <a:ext cx="3926581" cy="620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7624" y="1828800"/>
            <a:ext cx="4836405" cy="193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Palmar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interossei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Proximal - metacarpal shafts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Distal - base of the proximal phalanx of same digit as its proximal attachment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- adduct 2</a:t>
            </a:r>
            <a:r>
              <a:rPr lang="en-US" sz="14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4</a:t>
            </a:r>
            <a:r>
              <a:rPr lang="en-US" sz="14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5</a:t>
            </a:r>
            <a:r>
              <a:rPr lang="en-US" sz="14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digits toward midline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almar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interossei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duct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Innervation - deep branch of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ulnar nerve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9653" y="4869455"/>
            <a:ext cx="2434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6115" y="6581001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1713429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Lumbricals</a:t>
            </a:r>
          </a:p>
        </p:txBody>
      </p:sp>
      <p:pic>
        <p:nvPicPr>
          <p:cNvPr id="3074" name="Picture 2" descr="Full size image for 'Upper Limb'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08" y="1291120"/>
            <a:ext cx="3911704" cy="481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1niluoi1dd30v.cloudfront.net/C20110061707/B9780702051319000079/f007-104-9780702051319.jpg?Signature=QjULvFG1bjOJb7bSEE8M5ggsTKcs9A5vXWPJqXaitgosTozxojlORUM7ZLeEyJ3xJXeySUAz0%7EmNjNYRaicrFQhYTiIZ-woY86b6xaOM3XvXJ1K%7Ev11FUTTpYRfmBBJhiSiAUfSlTp1H8fn4mFq8h8rnu2LXx-0ISAuQGUDxjqQ_&amp;Expires=1537301609&amp;Key-Pair-Id=APKAICLNFGBCWWYGVI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37" y="453260"/>
            <a:ext cx="5525763" cy="56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336" y="1531345"/>
            <a:ext cx="2291509" cy="17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Lumbrical muscles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Innervation –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two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</a:t>
            </a:r>
            <a:r>
              <a:rPr lang="en-US" sz="1400" b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3</a:t>
            </a:r>
            <a:r>
              <a:rPr lang="en-US" sz="1400" b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digits) from the median nerve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 two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</a:t>
            </a:r>
            <a:r>
              <a:rPr lang="en-US" sz="1400" b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5</a:t>
            </a:r>
            <a:r>
              <a:rPr lang="en-US" sz="1400" b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digits) from the deep branch of the ulnar nerve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75345" y="2291508"/>
            <a:ext cx="1516655" cy="319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61812" y="4373696"/>
            <a:ext cx="1509311" cy="319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23242" y="6514899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1685429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Spaces and compartments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0" y="1500996"/>
            <a:ext cx="7322068" cy="361696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27CB2-AF0E-BC3E-6AE8-36FB25DFBF63}"/>
              </a:ext>
            </a:extLst>
          </p:cNvPr>
          <p:cNvSpPr txBox="1"/>
          <p:nvPr/>
        </p:nvSpPr>
        <p:spPr>
          <a:xfrm>
            <a:off x="7589648" y="208086"/>
            <a:ext cx="3922862" cy="607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Hypothenar compartment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ssociated with the 5</a:t>
            </a:r>
            <a:r>
              <a:rPr lang="en-US" sz="1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digit.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Contains the hypothenar muscles. 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isolated by a medial fibrous septum that extends from the medial edge of the palmar aponeurosis to the 5</a:t>
            </a:r>
            <a:r>
              <a:rPr lang="en-US" sz="1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metacarpal. 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Thenar compartment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lateral side of the hand, associated primarily with the thumb.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Contains the thenar muscles.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separated from other compartments and spaces mainly by the lateral fibrous septum that extends from the lateral edge of the palmar aponeurosis to the 3</a:t>
            </a:r>
            <a:r>
              <a:rPr lang="en-US" sz="1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metacarpal.  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Midpalmar</a:t>
            </a: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space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 to the flexor tendons.  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space extends through the carpal tunnel to the anterior compartment of the forearm.  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Spread of infection can occur in this space from the forearm to the hand and vice versa. 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Central compartment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eep to the palmar aponeurosis, anterior to the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midpalmar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space, and between the lateral and medial fibrous septa.    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Contents include: 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digital flexor tendons,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umbrical muscles,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uperficial palmar arterial arch,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igital vessels and nerves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Adductor compartment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Contains the adductor pollicis muscle.  </a:t>
            </a:r>
          </a:p>
        </p:txBody>
      </p:sp>
    </p:spTree>
    <p:extLst>
      <p:ext uri="{BB962C8B-B14F-4D97-AF65-F5344CB8AC3E}">
        <p14:creationId xmlns:p14="http://schemas.microsoft.com/office/powerpoint/2010/main" val="1381485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41" y="199505"/>
            <a:ext cx="5758670" cy="5852767"/>
          </a:xfrm>
        </p:spPr>
      </p:pic>
      <p:sp>
        <p:nvSpPr>
          <p:cNvPr id="5" name="TextBox 4"/>
          <p:cNvSpPr txBox="1"/>
          <p:nvPr/>
        </p:nvSpPr>
        <p:spPr>
          <a:xfrm>
            <a:off x="2799841" y="6052272"/>
            <a:ext cx="575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 used with permission.  Do not duplicate.</a:t>
            </a:r>
          </a:p>
        </p:txBody>
      </p:sp>
    </p:spTree>
    <p:extLst>
      <p:ext uri="{BB962C8B-B14F-4D97-AF65-F5344CB8AC3E}">
        <p14:creationId xmlns:p14="http://schemas.microsoft.com/office/powerpoint/2010/main" val="4064029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nerve</a:t>
            </a:r>
          </a:p>
        </p:txBody>
      </p:sp>
      <p:pic>
        <p:nvPicPr>
          <p:cNvPr id="11266" name="Picture 2" descr="https://d1niluoi1dd30v.cloudfront.net/C20110061707/B9780702051319000079/f007-111-9780702051319.jpg?Signature=X4C3H3RZptW3fSp7mev8heL0ubaE2Vuwh7PG8k8XgOE90CH7aaZ0wDo5W4m-peG9o8vcTEw%7EAs%7EhGfd3fO5MZH6mQpTRBfmlz2EHBym6EK%7E1teuA%7E8KqgcHD8PdpoNg22a4szhj6X1mb8keYenoVFkI4nKyWTeTcMul-ejtYmFc_&amp;Expires=1537302813&amp;Key-Pair-Id=APKAICLNFGBCWWYGVIZ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17" y="1250614"/>
            <a:ext cx="5306072" cy="479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95" y="113553"/>
            <a:ext cx="4989613" cy="64414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1842" y="4759287"/>
            <a:ext cx="955098" cy="352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74554" y="5111827"/>
            <a:ext cx="991518" cy="3194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23019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606" y="6502614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200716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Metacarpals and phalanges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98" b="49493"/>
          <a:stretch/>
        </p:blipFill>
        <p:spPr>
          <a:xfrm>
            <a:off x="74814" y="1831290"/>
            <a:ext cx="6231144" cy="427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0107" r="16150"/>
          <a:stretch/>
        </p:blipFill>
        <p:spPr>
          <a:xfrm>
            <a:off x="6534651" y="1831290"/>
            <a:ext cx="5377487" cy="41538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37030" y="4436198"/>
            <a:ext cx="497940" cy="516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67073" y="3802455"/>
            <a:ext cx="516048" cy="525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21790" y="4327556"/>
            <a:ext cx="606582" cy="4255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34045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97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Ulnar nerve</a:t>
            </a:r>
          </a:p>
        </p:txBody>
      </p:sp>
      <p:pic>
        <p:nvPicPr>
          <p:cNvPr id="10242" name="Picture 2" descr="https://d1niluoi1dd30v.cloudfront.net/C20110061707/B9780702051319000079/f007-109-9780702051319.jpg?Signature=aJ%7E5LINGCvDCaxxMpfnBIZ6XP-qyFLrcDElkZWpE1JSHc9DK00aseGoB4A79mRAhjiC8IbCGUEQrmc0uDro4PxMtZUKJhpOUiTkOaUhs%7ElTgEVOqTl-YnhGxxdzRoCloU2lAaUTakWcRLVUH3v1Z7jmWIgq7IrLkiXBhFlzryN8_&amp;Expires=1537301728&amp;Key-Pair-Id=APKAICLNFGBCWWYGVIZ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6" y="1447538"/>
            <a:ext cx="5201739" cy="49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5606" y="6502614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55" y="149173"/>
            <a:ext cx="5066916" cy="64318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93195" y="2798284"/>
            <a:ext cx="1134738" cy="297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93195" y="5761822"/>
            <a:ext cx="1134738" cy="264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5606" y="4924540"/>
            <a:ext cx="699131" cy="264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60993" y="4902506"/>
            <a:ext cx="914400" cy="275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87474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502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nerve</a:t>
            </a:r>
          </a:p>
        </p:txBody>
      </p:sp>
      <p:pic>
        <p:nvPicPr>
          <p:cNvPr id="12290" name="Picture 2" descr="https://d1niluoi1dd30v.cloudfront.net/C20110061707/B9780702051319000079/f007-112-9780702051319.jpg?Signature=TPY506ix6HPZy1bL1O6r4UIhseuoNp7pevU0rniHhdFxv2j1wS%7ElNVRi%7EtwY4W4vBvbTgvx0-oq9BvTBh3fzvq43KwUKz0IDHQpDm0oFkQNwehwEG-wC63ip%7EMpJX69w9OeRqo2G7xOKVeTj1ck7dn1d5qz6NOziU9yju0Js9Wc_&amp;Expires=1537302814&amp;Key-Pair-Id=APKAICLNFGBCWWYGVIZ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37" y="2942377"/>
            <a:ext cx="5642596" cy="251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906" y="198679"/>
            <a:ext cx="4570049" cy="60708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4236" y="5122843"/>
            <a:ext cx="1013552" cy="3309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63891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606" y="6502614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2071799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Ulnar artery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80" y="211984"/>
            <a:ext cx="4665464" cy="6071657"/>
          </a:xfrm>
        </p:spPr>
      </p:pic>
      <p:pic>
        <p:nvPicPr>
          <p:cNvPr id="8194" name="Picture 2" descr="https://d1niluoi1dd30v.cloudfront.net/C20110061707/B9780702051319000079/f007-106-9780702051319.jpg?Signature=C0ccWgtm0vbhco%7EoN7ITyFnZ%7EXOOAICj6cxKiRLLXVX0Ybh7F9CROfQyT43lLyW6NUoBrSBY9b0WjDFBSNFojBNp6NBqIlfMa4v%7EXv7TmFXy9zGhwB0L-WFlvtJqlXoUPpqD4Fp6Tnu%7EIav97wtVFhnWIhK1bhOif4xXjoGLQEg_&amp;Expires=1537301698&amp;Key-Pair-Id=APKAICLNFGBCWWYGVI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5" y="1462260"/>
            <a:ext cx="4535786" cy="519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22872" y="5563518"/>
            <a:ext cx="749147" cy="2423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2540" y="4748270"/>
            <a:ext cx="1266940" cy="209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1606" y="3657600"/>
            <a:ext cx="1237706" cy="330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34718" y="2434728"/>
            <a:ext cx="793215" cy="374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23673" y="6641044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606" y="6502614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2980207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Artery</a:t>
            </a:r>
          </a:p>
        </p:txBody>
      </p:sp>
      <p:pic>
        <p:nvPicPr>
          <p:cNvPr id="7170" name="Picture 2" descr="https://d1niluoi1dd30v.cloudfront.net/C20110061707/B9780702051319000079/f007-107-9780702051319.jpg?Signature=HJfMNZxzB%7EYxBvZkf1Ml-siJPwH42CcYhU3JrbCFnnImAf3cBTPddvmZcCUVawjrq7E7qMTEmnM7tQQOcCX3xqg05GNlzCdxzgzU5Khh5ObsXJVKYJLrZfKid-gAjSly3awN8gw6Y16LXBdhyLU8dvuqSYFCsh2GvPKiv3hJ9AU_&amp;Expires=1537301709&amp;Key-Pair-Id=APKAICLNFGBCWWYGVIZ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" y="1324099"/>
            <a:ext cx="5601182" cy="50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06" y="0"/>
            <a:ext cx="4813712" cy="62645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9128" y="4230477"/>
            <a:ext cx="672029" cy="297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86419" y="2842352"/>
            <a:ext cx="749147" cy="3084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08453" y="5266063"/>
            <a:ext cx="804231" cy="165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6097" y="4153359"/>
            <a:ext cx="504067" cy="3745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44029" y="4373696"/>
            <a:ext cx="561860" cy="275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850980" y="6629713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606" y="6502614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3207068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Veins &amp; lymphatic vessels</a:t>
            </a:r>
          </a:p>
        </p:txBody>
      </p:sp>
      <p:pic>
        <p:nvPicPr>
          <p:cNvPr id="9218" name="Picture 2" descr="Full size image for 'Upper Limb'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51" y="2130209"/>
            <a:ext cx="2864581" cy="390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38" y="1237977"/>
            <a:ext cx="4762122" cy="5343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4372" y="6690381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606" y="6502614"/>
            <a:ext cx="308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Copyright © 2020 Elsevier Inc.</a:t>
            </a:r>
          </a:p>
        </p:txBody>
      </p:sp>
    </p:spTree>
    <p:extLst>
      <p:ext uri="{BB962C8B-B14F-4D97-AF65-F5344CB8AC3E}">
        <p14:creationId xmlns:p14="http://schemas.microsoft.com/office/powerpoint/2010/main" val="3708693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Distal radioulnar joint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7068" y="92013"/>
            <a:ext cx="4967335" cy="6400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20" y="1421027"/>
            <a:ext cx="4164594" cy="5467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76623" y="2369873"/>
            <a:ext cx="1222218" cy="199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589158" y="5925367"/>
            <a:ext cx="1104901" cy="1810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574533" y="5647569"/>
            <a:ext cx="1249378" cy="253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82764" y="6631336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B74EA-0EAB-3B2E-118A-56127F2AC07E}"/>
              </a:ext>
            </a:extLst>
          </p:cNvPr>
          <p:cNvSpPr txBox="1"/>
          <p:nvPr/>
        </p:nvSpPr>
        <p:spPr>
          <a:xfrm>
            <a:off x="-8342" y="1483743"/>
            <a:ext cx="30275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Pivot joint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Head of ulna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Ulnar notch of radius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Articular disc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 – shaped 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Anterior and posterior ligaments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Pronation/supination movements</a:t>
            </a:r>
          </a:p>
        </p:txBody>
      </p:sp>
    </p:spTree>
    <p:extLst>
      <p:ext uri="{BB962C8B-B14F-4D97-AF65-F5344CB8AC3E}">
        <p14:creationId xmlns:p14="http://schemas.microsoft.com/office/powerpoint/2010/main" val="207594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TFCC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203"/>
          <a:stretch/>
        </p:blipFill>
        <p:spPr>
          <a:xfrm>
            <a:off x="6783185" y="440071"/>
            <a:ext cx="4172516" cy="5586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1870" y="6334299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 AWH, Griffith JF, Fung CSY.  MR imaging of the traumatic triangular </a:t>
            </a:r>
            <a:r>
              <a:rPr lang="en-US" sz="1200" dirty="0" err="1"/>
              <a:t>fibrocartilaginous</a:t>
            </a:r>
            <a:r>
              <a:rPr lang="en-US" sz="1200" dirty="0"/>
              <a:t> complex tear.  Quant Imaging Med </a:t>
            </a:r>
            <a:r>
              <a:rPr lang="en-US" sz="1200" dirty="0" err="1"/>
              <a:t>Surg</a:t>
            </a:r>
            <a:r>
              <a:rPr lang="en-US" sz="1200" dirty="0"/>
              <a:t> 2017;7(4):443-460.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767" y="1531937"/>
            <a:ext cx="51040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Triangular </a:t>
            </a:r>
            <a:r>
              <a:rPr lang="en-US" dirty="0" err="1"/>
              <a:t>fibrocartilaginous</a:t>
            </a:r>
            <a:r>
              <a:rPr lang="en-US" dirty="0"/>
              <a:t> complex (TFCC)</a:t>
            </a:r>
          </a:p>
          <a:p>
            <a:r>
              <a:rPr lang="en-US" dirty="0"/>
              <a:t>Major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Triangular articular disc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Anterior (volar) radioulnar ligament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Posterior (dorsal) radioulnar ligament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Ulnar collateral ligament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Tendon sheath of extensor carpi </a:t>
            </a:r>
            <a:r>
              <a:rPr lang="en-US" dirty="0" err="1"/>
              <a:t>ulnaris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-271" t="70575" r="271" b="430"/>
          <a:stretch/>
        </p:blipFill>
        <p:spPr>
          <a:xfrm>
            <a:off x="631767" y="3958507"/>
            <a:ext cx="4754880" cy="26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6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Radiocarpal joint </a:t>
            </a:r>
            <a:br>
              <a:rPr lang="en-US" dirty="0"/>
            </a:br>
            <a:r>
              <a:rPr lang="en-US" dirty="0"/>
              <a:t>(wrist joint)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081" y="1570711"/>
            <a:ext cx="4231042" cy="5023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4"/>
          <a:stretch>
            <a:fillRect/>
          </a:stretch>
        </p:blipFill>
        <p:spPr>
          <a:xfrm>
            <a:off x="6391746" y="72809"/>
            <a:ext cx="4762547" cy="29958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4689" y="2951430"/>
            <a:ext cx="1059256" cy="153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13568" y="2896274"/>
            <a:ext cx="986828" cy="1728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04927" y="3213980"/>
            <a:ext cx="787651" cy="226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44204" y="6623009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19885E-1658-DEE1-9B58-0C2F1F728433}"/>
              </a:ext>
            </a:extLst>
          </p:cNvPr>
          <p:cNvSpPr txBox="1"/>
          <p:nvPr/>
        </p:nvSpPr>
        <p:spPr>
          <a:xfrm>
            <a:off x="5725738" y="3429000"/>
            <a:ext cx="6094562" cy="289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Condyloid joint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istal radius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rticular disc of the distal radioulnar joint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The ulna does not directly participate in this joint.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roximal row of carpal bones (except the pisiform).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Supporting Ligaments: p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almar radiocarpal ligaments, dorsal radiocarpal ligaments, ulnar collateral ligament, radial collateral ligament 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Movements: flexion, extension, adduction (ulnar deviation), abduction (radial deviation), circumduction.    </a:t>
            </a:r>
          </a:p>
        </p:txBody>
      </p:sp>
    </p:spTree>
    <p:extLst>
      <p:ext uri="{BB962C8B-B14F-4D97-AF65-F5344CB8AC3E}">
        <p14:creationId xmlns:p14="http://schemas.microsoft.com/office/powerpoint/2010/main" val="288009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Midcarpal</a:t>
            </a:r>
            <a:r>
              <a:rPr lang="en-US" dirty="0"/>
              <a:t> and </a:t>
            </a:r>
            <a:r>
              <a:rPr lang="en-US" dirty="0" err="1"/>
              <a:t>intercarpal</a:t>
            </a:r>
            <a:r>
              <a:rPr lang="en-US" dirty="0"/>
              <a:t> joints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386" b="43380"/>
          <a:stretch/>
        </p:blipFill>
        <p:spPr>
          <a:xfrm>
            <a:off x="0" y="810794"/>
            <a:ext cx="5068566" cy="3419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7544"/>
          <a:stretch/>
        </p:blipFill>
        <p:spPr>
          <a:xfrm>
            <a:off x="6204395" y="991300"/>
            <a:ext cx="5673421" cy="35734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56499" y="2052738"/>
            <a:ext cx="1421394" cy="253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97592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E71D1-F48F-F30A-4AA6-04528550508A}"/>
              </a:ext>
            </a:extLst>
          </p:cNvPr>
          <p:cNvSpPr txBox="1"/>
          <p:nvPr/>
        </p:nvSpPr>
        <p:spPr>
          <a:xfrm>
            <a:off x="107831" y="4564764"/>
            <a:ext cx="10407769" cy="1895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Plane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joints.  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midcarpal joint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considered the space between the two rows of carpal bones.  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Intercarpal joints are the articulations between each of the individual carpal bones with another carpal bone.  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intercarpal synovial joint capsule surrounds ALL intercarpal joints (including the midcarpal joint) and carpometacarpal joints, EXCEPT the 1</a:t>
            </a:r>
            <a:r>
              <a:rPr lang="en-US" sz="11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carpometacarpal joint (thumb).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Supporting Ligaments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Anterior, posterior, and interosseous ligaments.  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Movements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Gliding movements occur in very small amounts between carpal bones and at carpometacarpal joints. 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midcarpal joint allows for flexion, extension, and abduction (radial deviation) of the hand.  </a:t>
            </a:r>
          </a:p>
        </p:txBody>
      </p:sp>
    </p:spTree>
    <p:extLst>
      <p:ext uri="{BB962C8B-B14F-4D97-AF65-F5344CB8AC3E}">
        <p14:creationId xmlns:p14="http://schemas.microsoft.com/office/powerpoint/2010/main" val="182414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Carpometacarpal and </a:t>
            </a:r>
            <a:r>
              <a:rPr lang="en-US" dirty="0" err="1"/>
              <a:t>Intermetacarpal</a:t>
            </a:r>
            <a:r>
              <a:rPr lang="en-US" dirty="0"/>
              <a:t> joints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42" y="1920274"/>
            <a:ext cx="5066215" cy="3420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606" b="40895"/>
          <a:stretch/>
        </p:blipFill>
        <p:spPr>
          <a:xfrm>
            <a:off x="5621839" y="1364809"/>
            <a:ext cx="5982047" cy="4753069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7905518" y="4919803"/>
            <a:ext cx="144855" cy="262550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8308063" y="4789282"/>
            <a:ext cx="152400" cy="261041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8733242" y="4787004"/>
            <a:ext cx="144855" cy="262550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91762" y="3232087"/>
            <a:ext cx="90535" cy="153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90527" y="3161891"/>
            <a:ext cx="45267" cy="215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553077" y="3131320"/>
            <a:ext cx="9054" cy="177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78149" y="3161891"/>
            <a:ext cx="0" cy="147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661717" y="1364809"/>
            <a:ext cx="101398" cy="7446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050373" y="1364809"/>
            <a:ext cx="124143" cy="7446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75203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4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1st CMC joint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9" b="40506"/>
          <a:stretch/>
        </p:blipFill>
        <p:spPr>
          <a:xfrm>
            <a:off x="6096000" y="92924"/>
            <a:ext cx="6017319" cy="4775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5" t="50017" r="29450" b="23371"/>
          <a:stretch/>
        </p:blipFill>
        <p:spPr>
          <a:xfrm>
            <a:off x="1364028" y="3093829"/>
            <a:ext cx="3516749" cy="29779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515" y="6601007"/>
            <a:ext cx="3316077" cy="25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© 2019  by Saunders, an imprint of Elsevier Inc.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A95B1-B5A5-26A1-1644-68EB8813E1C4}"/>
              </a:ext>
            </a:extLst>
          </p:cNvPr>
          <p:cNvSpPr txBox="1"/>
          <p:nvPr/>
        </p:nvSpPr>
        <p:spPr>
          <a:xfrm>
            <a:off x="148805" y="1532824"/>
            <a:ext cx="6094562" cy="1561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Saddle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joint between trapezium and base of 1</a:t>
            </a:r>
            <a:r>
              <a:rPr lang="en-US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metacarpal bone.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Contained within its own synovial capsule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Movements: flexion, extension, adduction, abduction, circumduction, opposition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EE9300-433F-4D9F-1E9D-AC04ED3D6FDE}"/>
              </a:ext>
            </a:extLst>
          </p:cNvPr>
          <p:cNvSpPr/>
          <p:nvPr/>
        </p:nvSpPr>
        <p:spPr>
          <a:xfrm>
            <a:off x="3750716" y="4410776"/>
            <a:ext cx="1130061" cy="17226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FC40FD-5AFD-5C6B-5844-D54758C60DC7}"/>
              </a:ext>
            </a:extLst>
          </p:cNvPr>
          <p:cNvSpPr/>
          <p:nvPr/>
        </p:nvSpPr>
        <p:spPr>
          <a:xfrm>
            <a:off x="9439837" y="3753752"/>
            <a:ext cx="715992" cy="12108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75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3490</TotalTime>
  <Words>1408</Words>
  <Application>Microsoft Office PowerPoint</Application>
  <PresentationFormat>Widescreen</PresentationFormat>
  <Paragraphs>228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Symbol</vt:lpstr>
      <vt:lpstr>Times New Roman</vt:lpstr>
      <vt:lpstr>Office Theme</vt:lpstr>
      <vt:lpstr>Wrist and Hand</vt:lpstr>
      <vt:lpstr>Carpals</vt:lpstr>
      <vt:lpstr>Metacarpals and phalanges</vt:lpstr>
      <vt:lpstr>Distal radioulnar joint</vt:lpstr>
      <vt:lpstr>TFCC</vt:lpstr>
      <vt:lpstr>Radiocarpal joint  (wrist joint)</vt:lpstr>
      <vt:lpstr>Midcarpal and intercarpal joints</vt:lpstr>
      <vt:lpstr>Carpometacarpal and Intermetacarpal joints</vt:lpstr>
      <vt:lpstr>1st CMC joint</vt:lpstr>
      <vt:lpstr>MCP, PIP, DIP joints</vt:lpstr>
      <vt:lpstr>Digit Range of Motion</vt:lpstr>
      <vt:lpstr>Movements of 1st digit</vt:lpstr>
      <vt:lpstr>Palmar carpal ligament &amp; Flexor Retinaculum</vt:lpstr>
      <vt:lpstr>Carpal tunnel</vt:lpstr>
      <vt:lpstr>Palmar aponeurosis</vt:lpstr>
      <vt:lpstr>Synovial Sheaths</vt:lpstr>
      <vt:lpstr>Synovial sheaths</vt:lpstr>
      <vt:lpstr>Fibrous digital sheaths</vt:lpstr>
      <vt:lpstr>Thenar muscles</vt:lpstr>
      <vt:lpstr>Thenar muscles</vt:lpstr>
      <vt:lpstr>Thenar muscles</vt:lpstr>
      <vt:lpstr>Hypothenar muscles</vt:lpstr>
      <vt:lpstr>Hypothenar muscles</vt:lpstr>
      <vt:lpstr>Dorsal Interossei</vt:lpstr>
      <vt:lpstr>Palmar Interossei</vt:lpstr>
      <vt:lpstr>Lumbricals</vt:lpstr>
      <vt:lpstr>Spaces and compartments</vt:lpstr>
      <vt:lpstr>PowerPoint Presentation</vt:lpstr>
      <vt:lpstr>Median nerve</vt:lpstr>
      <vt:lpstr>Ulnar nerve</vt:lpstr>
      <vt:lpstr>Radial nerve</vt:lpstr>
      <vt:lpstr>Ulnar artery</vt:lpstr>
      <vt:lpstr>Radial Artery</vt:lpstr>
      <vt:lpstr>Veins &amp; lymphatic vessels</vt:lpstr>
    </vt:vector>
  </TitlesOfParts>
  <Company>PNWU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Wrist and Hand</dc:title>
  <dc:creator>Walser, Ronald</dc:creator>
  <cp:lastModifiedBy>Ronald Walser</cp:lastModifiedBy>
  <cp:revision>51</cp:revision>
  <cp:lastPrinted>2019-09-23T16:11:55Z</cp:lastPrinted>
  <dcterms:created xsi:type="dcterms:W3CDTF">2018-09-18T19:04:12Z</dcterms:created>
  <dcterms:modified xsi:type="dcterms:W3CDTF">2025-09-12T21:47:28Z</dcterms:modified>
</cp:coreProperties>
</file>